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80" r:id="rId4"/>
    <p:sldMasterId id="2147483683" r:id="rId5"/>
    <p:sldMasterId id="2147483695" r:id="rId6"/>
  </p:sldMasterIdLst>
  <p:notesMasterIdLst>
    <p:notesMasterId r:id="rId15"/>
  </p:notesMasterIdLst>
  <p:sldIdLst>
    <p:sldId id="256" r:id="rId7"/>
    <p:sldId id="276" r:id="rId8"/>
    <p:sldId id="277" r:id="rId9"/>
    <p:sldId id="278" r:id="rId10"/>
    <p:sldId id="279" r:id="rId11"/>
    <p:sldId id="281" r:id="rId12"/>
    <p:sldId id="280" r:id="rId13"/>
    <p:sldId id="290" r:id="rId14"/>
  </p:sldIdLst>
  <p:sldSz cx="9144000" cy="6858000" type="screen4x3"/>
  <p:notesSz cx="6858000" cy="9144000"/>
  <p:embeddedFontLst>
    <p:embeddedFont>
      <p:font typeface="Calibri" panose="020F0502020204030204" pitchFamily="34" charset="0"/>
      <p:regular r:id="rId16"/>
      <p:bold r:id="rId17"/>
      <p:italic r:id="rId18"/>
      <p:boldItalic r:id="rId19"/>
    </p:embeddedFont>
    <p:embeddedFont>
      <p:font typeface="Roboto" panose="02000000000000000000" pitchFamily="2" charset="0"/>
      <p:regular r:id="rId20"/>
      <p:bold r:id="rId21"/>
      <p:italic r:id="rId22"/>
      <p:boldItalic r:id="rId23"/>
    </p:embeddedFont>
    <p:embeddedFont>
      <p:font typeface="Roboto Condensed Light" panose="02000000000000000000" pitchFamily="2" charset="0"/>
      <p:regular r:id="rId24"/>
      <p:italic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18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934B"/>
    <a:srgbClr val="857437"/>
    <a:srgbClr val="262626"/>
    <a:srgbClr val="EEB2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78"/>
    <p:restoredTop sz="71020"/>
  </p:normalViewPr>
  <p:slideViewPr>
    <p:cSldViewPr snapToGrid="0">
      <p:cViewPr varScale="1">
        <p:scale>
          <a:sx n="84" d="100"/>
          <a:sy n="84" d="100"/>
        </p:scale>
        <p:origin x="3056" y="192"/>
      </p:cViewPr>
      <p:guideLst>
        <p:guide orient="horz" pos="773"/>
        <p:guide pos="183"/>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6.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font" Target="fonts/font9.fntdata"/><Relationship Id="rId5" Type="http://schemas.openxmlformats.org/officeDocument/2006/relationships/slideMaster" Target="slideMasters/slideMaster2.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font" Target="fonts/font7.fntdata"/><Relationship Id="rId27" Type="http://schemas.openxmlformats.org/officeDocument/2006/relationships/viewProps" Target="viewProps.xml"/></Relationships>
</file>

<file path=ppt/media/image1.jpeg>
</file>

<file path=ppt/media/image2.jpe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946F17-33A7-4F13-8DB6-1D31C322CD6C}" type="datetimeFigureOut">
              <a:rPr lang="en-US" smtClean="0"/>
              <a:t>10/1/20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26E118-90B7-4A6B-AA15-230EE8EAB55E}" type="slidenum">
              <a:rPr lang="en-US" smtClean="0"/>
              <a:t>‹#›</a:t>
            </a:fld>
            <a:endParaRPr lang="en-US"/>
          </a:p>
        </p:txBody>
      </p:sp>
    </p:spTree>
    <p:extLst>
      <p:ext uri="{BB962C8B-B14F-4D97-AF65-F5344CB8AC3E}">
        <p14:creationId xmlns:p14="http://schemas.microsoft.com/office/powerpoint/2010/main" val="3766562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26E118-90B7-4A6B-AA15-230EE8EAB55E}" type="slidenum">
              <a:rPr lang="en-US" smtClean="0"/>
              <a:t>1</a:t>
            </a:fld>
            <a:endParaRPr lang="en-US"/>
          </a:p>
        </p:txBody>
      </p:sp>
    </p:spTree>
    <p:extLst>
      <p:ext uri="{BB962C8B-B14F-4D97-AF65-F5344CB8AC3E}">
        <p14:creationId xmlns:p14="http://schemas.microsoft.com/office/powerpoint/2010/main" val="42905713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companies  today,  such  as  Amazon,  Netflix,  BestBuy,  rely  on  Recommender  Systems  to  launch  targeted  marketing  campaigns  and  make  customized  suggestions  to  their  users.  According  to  a  McKinsey  study  [8],  35%  of  purchases  on  Amazon  and  75%  of  content  watched  on  Netflix  are  driven  by  algorithmic  recommendations </a:t>
            </a:r>
          </a:p>
          <a:p>
            <a:endParaRPr lang="en-US" dirty="0"/>
          </a:p>
          <a:p>
            <a:r>
              <a:rPr lang="en-US" sz="1200" b="0" i="0" u="none" strike="noStrike" kern="1200" dirty="0">
                <a:solidFill>
                  <a:schemeClr val="tx1"/>
                </a:solidFill>
                <a:effectLst/>
                <a:latin typeface="+mn-lt"/>
                <a:ea typeface="+mn-ea"/>
                <a:cs typeface="+mn-cs"/>
              </a:rPr>
              <a:t>Recommender systems employ different approaches such as collaborative filtering, content-based filtering, a hybrid or both, or knowledge-based systems to generate recommendations for a user. They are a great alternative for search, and help users come across products (in our case, books) that they wouldn’t have found otherwise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Goodreads is a social cataloging website that allows individuals to search its database of books, annotations, quotes, and reviews.</a:t>
            </a:r>
            <a:endParaRPr lang="en-US" dirty="0"/>
          </a:p>
        </p:txBody>
      </p:sp>
      <p:sp>
        <p:nvSpPr>
          <p:cNvPr id="4" name="Slide Number Placeholder 3"/>
          <p:cNvSpPr>
            <a:spLocks noGrp="1"/>
          </p:cNvSpPr>
          <p:nvPr>
            <p:ph type="sldNum" sz="quarter" idx="5"/>
          </p:nvPr>
        </p:nvSpPr>
        <p:spPr/>
        <p:txBody>
          <a:bodyPr/>
          <a:lstStyle/>
          <a:p>
            <a:fld id="{2026E118-90B7-4A6B-AA15-230EE8EAB55E}" type="slidenum">
              <a:rPr lang="en-US" smtClean="0"/>
              <a:t>3</a:t>
            </a:fld>
            <a:endParaRPr lang="en-US"/>
          </a:p>
        </p:txBody>
      </p:sp>
    </p:spTree>
    <p:extLst>
      <p:ext uri="{BB962C8B-B14F-4D97-AF65-F5344CB8AC3E}">
        <p14:creationId xmlns:p14="http://schemas.microsoft.com/office/powerpoint/2010/main" val="3690432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 to work on the task of building a recommender system that does the following</a:t>
            </a:r>
          </a:p>
        </p:txBody>
      </p:sp>
      <p:sp>
        <p:nvSpPr>
          <p:cNvPr id="4" name="Slide Number Placeholder 3"/>
          <p:cNvSpPr>
            <a:spLocks noGrp="1"/>
          </p:cNvSpPr>
          <p:nvPr>
            <p:ph type="sldNum" sz="quarter" idx="5"/>
          </p:nvPr>
        </p:nvSpPr>
        <p:spPr/>
        <p:txBody>
          <a:bodyPr/>
          <a:lstStyle/>
          <a:p>
            <a:fld id="{2026E118-90B7-4A6B-AA15-230EE8EAB55E}" type="slidenum">
              <a:rPr lang="en-US" smtClean="0"/>
              <a:t>4</a:t>
            </a:fld>
            <a:endParaRPr lang="en-US"/>
          </a:p>
        </p:txBody>
      </p:sp>
    </p:spTree>
    <p:extLst>
      <p:ext uri="{BB962C8B-B14F-4D97-AF65-F5344CB8AC3E}">
        <p14:creationId xmlns:p14="http://schemas.microsoft.com/office/powerpoint/2010/main" val="3131354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Goodreads Dataset is an anonymized dataset scraped in 2017, that contains information from users’ public shelves. It contains metadata of books, user-book interactions, book reviews</a:t>
            </a:r>
          </a:p>
          <a:p>
            <a:endParaRPr lang="en-US" dirty="0"/>
          </a:p>
          <a:p>
            <a:r>
              <a:rPr lang="en-US" sz="1200" b="0" i="0" u="none" strike="noStrike" kern="1200" dirty="0">
                <a:solidFill>
                  <a:schemeClr val="tx1"/>
                </a:solidFill>
                <a:effectLst/>
                <a:latin typeface="+mn-lt"/>
                <a:ea typeface="+mn-ea"/>
                <a:cs typeface="+mn-cs"/>
              </a:rPr>
              <a:t>The first task of our project is to use supervised learning algorithms to accurately predict the average rating of a book. We plan to initially use linear regression as a baseline [1]. We also want to use a neural network to see if our performance improves [2]. </a:t>
            </a:r>
            <a:endParaRPr lang="en-US" dirty="0"/>
          </a:p>
        </p:txBody>
      </p:sp>
      <p:sp>
        <p:nvSpPr>
          <p:cNvPr id="4" name="Slide Number Placeholder 3"/>
          <p:cNvSpPr>
            <a:spLocks noGrp="1"/>
          </p:cNvSpPr>
          <p:nvPr>
            <p:ph type="sldNum" sz="quarter" idx="5"/>
          </p:nvPr>
        </p:nvSpPr>
        <p:spPr/>
        <p:txBody>
          <a:bodyPr/>
          <a:lstStyle/>
          <a:p>
            <a:fld id="{2026E118-90B7-4A6B-AA15-230EE8EAB55E}" type="slidenum">
              <a:rPr lang="en-US" smtClean="0"/>
              <a:t>5</a:t>
            </a:fld>
            <a:endParaRPr lang="en-US"/>
          </a:p>
        </p:txBody>
      </p:sp>
    </p:spTree>
    <p:extLst>
      <p:ext uri="{BB962C8B-B14F-4D97-AF65-F5344CB8AC3E}">
        <p14:creationId xmlns:p14="http://schemas.microsoft.com/office/powerpoint/2010/main" val="3130364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Content-based filtering</a:t>
            </a:r>
            <a:endParaRPr lang="en-US" sz="1200" b="1"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Content-based filtering makes recommendations to users based on their preferences for content.</a:t>
            </a:r>
          </a:p>
          <a:p>
            <a:pPr rtl="0"/>
            <a:br>
              <a:rPr lang="en-US" dirty="0"/>
            </a:br>
            <a:br>
              <a:rPr lang="en-US" dirty="0"/>
            </a:br>
            <a:r>
              <a:rPr lang="en-US" sz="1200" b="0" i="0" u="none" strike="noStrike" kern="1200" dirty="0">
                <a:solidFill>
                  <a:schemeClr val="tx1"/>
                </a:solidFill>
                <a:effectLst/>
                <a:latin typeface="+mn-lt"/>
                <a:ea typeface="+mn-ea"/>
                <a:cs typeface="+mn-cs"/>
              </a:rPr>
              <a:t>Collaborative filtering </a:t>
            </a:r>
            <a:endParaRPr lang="en-US" sz="1200" b="1"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Collaborative filtering makes recommendations based on other users’ ratings along with the user in question.</a:t>
            </a:r>
          </a:p>
          <a:p>
            <a:br>
              <a:rPr lang="en-US" dirty="0"/>
            </a:br>
            <a:br>
              <a:rPr lang="en-US" dirty="0"/>
            </a:br>
            <a:r>
              <a:rPr lang="en-US" dirty="0"/>
              <a:t>Our experiments will involve performance assessments using classifiers for the prediction system and to contrast the two filtering methods in </a:t>
            </a:r>
            <a:r>
              <a:rPr lang="en-US" dirty="0" err="1"/>
              <a:t>nsupervised</a:t>
            </a:r>
            <a:r>
              <a:rPr lang="en-US" dirty="0"/>
              <a:t> ML for the recommender system.</a:t>
            </a:r>
          </a:p>
        </p:txBody>
      </p:sp>
      <p:sp>
        <p:nvSpPr>
          <p:cNvPr id="4" name="Slide Number Placeholder 3"/>
          <p:cNvSpPr>
            <a:spLocks noGrp="1"/>
          </p:cNvSpPr>
          <p:nvPr>
            <p:ph type="sldNum" sz="quarter" idx="5"/>
          </p:nvPr>
        </p:nvSpPr>
        <p:spPr/>
        <p:txBody>
          <a:bodyPr/>
          <a:lstStyle/>
          <a:p>
            <a:fld id="{2026E118-90B7-4A6B-AA15-230EE8EAB55E}" type="slidenum">
              <a:rPr lang="en-US" smtClean="0"/>
              <a:t>6</a:t>
            </a:fld>
            <a:endParaRPr lang="en-US"/>
          </a:p>
        </p:txBody>
      </p:sp>
    </p:spTree>
    <p:extLst>
      <p:ext uri="{BB962C8B-B14F-4D97-AF65-F5344CB8AC3E}">
        <p14:creationId xmlns:p14="http://schemas.microsoft.com/office/powerpoint/2010/main" val="2810731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We expect to find that using both metadata and textual features will give a superior performance for the recommender system. We also expect to deduct that the content-based filtering approach might be better at predicting individual user ratings since they are specific to a user. The collaborative filtering approach is more diverse than content-based since it models user behavior instead of a specific user.</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objective of this project is to use machine learning models to first identify a personalized reading list and then predict the rating of books. Some potential difficulties could be caused by the computational complexity associated with neural networks. We also anticipate some challenges related to hyperparameter tuning for matrix factorization and our ability to handle first time users. Overall, we believe our project would help us explore various supervised and unsupervised learning techniques, and we believe we can build a robust system that is able to provide a personalized book recommendation system.</a:t>
            </a:r>
            <a:endParaRPr lang="en-US" dirty="0"/>
          </a:p>
        </p:txBody>
      </p:sp>
      <p:sp>
        <p:nvSpPr>
          <p:cNvPr id="4" name="Slide Number Placeholder 3"/>
          <p:cNvSpPr>
            <a:spLocks noGrp="1"/>
          </p:cNvSpPr>
          <p:nvPr>
            <p:ph type="sldNum" sz="quarter" idx="5"/>
          </p:nvPr>
        </p:nvSpPr>
        <p:spPr/>
        <p:txBody>
          <a:bodyPr/>
          <a:lstStyle/>
          <a:p>
            <a:fld id="{2026E118-90B7-4A6B-AA15-230EE8EAB55E}" type="slidenum">
              <a:rPr lang="en-US" smtClean="0"/>
              <a:t>7</a:t>
            </a:fld>
            <a:endParaRPr lang="en-US"/>
          </a:p>
        </p:txBody>
      </p:sp>
    </p:spTree>
    <p:extLst>
      <p:ext uri="{BB962C8B-B14F-4D97-AF65-F5344CB8AC3E}">
        <p14:creationId xmlns:p14="http://schemas.microsoft.com/office/powerpoint/2010/main" val="573349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9196" y="3793068"/>
            <a:ext cx="5096935"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3239197" y="333632"/>
            <a:ext cx="5096935"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a:t>Click to edit Master title style</a:t>
            </a:r>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68865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285750" y="365125"/>
            <a:ext cx="66008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1121423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284285" y="1215483"/>
            <a:ext cx="4211515" cy="49614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4648200" y="1215483"/>
            <a:ext cx="4210050" cy="49614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42609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285750" y="1235113"/>
            <a:ext cx="421322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285750" y="2078656"/>
            <a:ext cx="4213225" cy="4111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4629150" y="1235113"/>
            <a:ext cx="42291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4629150" y="2078656"/>
            <a:ext cx="4229100" cy="4111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7366059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439837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97854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285750" y="457200"/>
            <a:ext cx="294957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3235325" y="457201"/>
            <a:ext cx="5622925"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840547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285750" y="457200"/>
            <a:ext cx="294957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3235325" y="457201"/>
            <a:ext cx="5622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27081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5844615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68865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285750" y="365125"/>
            <a:ext cx="66008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115465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284285" y="1215483"/>
            <a:ext cx="4211515" cy="49614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4648200" y="1215483"/>
            <a:ext cx="4210050" cy="49614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285750" y="1235113"/>
            <a:ext cx="421322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285750" y="2078656"/>
            <a:ext cx="4213225" cy="4111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4629150" y="1235113"/>
            <a:ext cx="42291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4629150" y="2078656"/>
            <a:ext cx="4229100" cy="4111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285750" y="457200"/>
            <a:ext cx="294957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3235325" y="457201"/>
            <a:ext cx="5622925"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285750" y="457200"/>
            <a:ext cx="294957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3235325" y="457201"/>
            <a:ext cx="5622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jpe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image" Target="../media/image3.jpeg"/><Relationship Id="rId5" Type="http://schemas.openxmlformats.org/officeDocument/2006/relationships/slideLayout" Target="../slideLayouts/slideLayout15.xml"/><Relationship Id="rId10" Type="http://schemas.openxmlformats.org/officeDocument/2006/relationships/theme" Target="../theme/theme3.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Lst>
  <p:hf sldNum="0" hdr="0" ftr="0" dt="0"/>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285750" y="1215483"/>
            <a:ext cx="8572500" cy="459635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285750" y="5811838"/>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2344615" y="5811838"/>
            <a:ext cx="445623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6800850" y="5811838"/>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hf sldNum="0" hdr="0" ftr="0" dt="0"/>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285750" y="1215483"/>
            <a:ext cx="8572500" cy="459635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285750" y="5811838"/>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2344615" y="5811838"/>
            <a:ext cx="445623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6800850" y="5811838"/>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a:p>
        </p:txBody>
      </p:sp>
    </p:spTree>
    <p:extLst>
      <p:ext uri="{BB962C8B-B14F-4D97-AF65-F5344CB8AC3E}">
        <p14:creationId xmlns:p14="http://schemas.microsoft.com/office/powerpoint/2010/main" val="320041057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p:hf sldNum="0" hdr="0" ftr="0" dt="0"/>
  <p:txStyles>
    <p:titleStyle>
      <a:lvl1pPr algn="l" defTabSz="914400" rtl="0" eaLnBrk="1" latinLnBrk="0" hangingPunct="1">
        <a:lnSpc>
          <a:spcPct val="90000"/>
        </a:lnSpc>
        <a:spcBef>
          <a:spcPct val="0"/>
        </a:spcBef>
        <a:buNone/>
        <a:defRPr sz="3600" b="1" i="0" kern="1200" baseline="0">
          <a:solidFill>
            <a:srgbClr val="003057"/>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sanjanag/book-recommendation/blob/master/ProjectProposal/ProposalTeam23.mov"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3239196" y="1851107"/>
            <a:ext cx="5630484" cy="1938992"/>
          </a:xfrm>
          <a:prstGeom prst="rect">
            <a:avLst/>
          </a:prstGeom>
        </p:spPr>
        <p:txBody>
          <a:bodyPr wrap="square">
            <a:normAutofit fontScale="90000"/>
          </a:bodyPr>
          <a:lstStyle/>
          <a:p>
            <a:r>
              <a:rPr lang="en-US" sz="3600" dirty="0">
                <a:latin typeface="Roboto"/>
                <a:ea typeface="Roboto"/>
                <a:cs typeface="Roboto"/>
              </a:rPr>
              <a:t>CS7641 Machine Learning</a:t>
            </a:r>
            <a:br>
              <a:rPr lang="en-US" sz="3600" dirty="0">
                <a:latin typeface="Roboto"/>
                <a:ea typeface="Roboto"/>
                <a:cs typeface="Roboto"/>
              </a:rPr>
            </a:br>
            <a:br>
              <a:rPr lang="en-US" sz="3600" dirty="0">
                <a:latin typeface="Roboto"/>
                <a:ea typeface="Roboto"/>
                <a:cs typeface="Roboto"/>
              </a:rPr>
            </a:br>
            <a:r>
              <a:rPr lang="en-US" sz="3600" dirty="0">
                <a:latin typeface="Roboto"/>
                <a:ea typeface="Roboto"/>
                <a:cs typeface="Roboto"/>
              </a:rPr>
              <a:t>Goodreads Recommendation System</a:t>
            </a:r>
            <a:br>
              <a:rPr lang="en-US" sz="3600" dirty="0">
                <a:latin typeface="Roboto"/>
                <a:ea typeface="Roboto"/>
                <a:cs typeface="Roboto"/>
              </a:rPr>
            </a:br>
            <a:r>
              <a:rPr lang="en-US" sz="2700" dirty="0">
                <a:latin typeface="Roboto"/>
                <a:ea typeface="Roboto"/>
                <a:cs typeface="Roboto"/>
              </a:rPr>
              <a:t>Project Proposal</a:t>
            </a:r>
            <a:endParaRPr lang="en-US" sz="3600" dirty="0"/>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a:xfrm>
            <a:off x="3239196" y="3793068"/>
            <a:ext cx="5096935" cy="1561301"/>
          </a:xfrm>
        </p:spPr>
        <p:txBody>
          <a:bodyPr anchor="t">
            <a:noAutofit/>
          </a:bodyPr>
          <a:lstStyle/>
          <a:p>
            <a:r>
              <a:rPr lang="en-US" sz="2000" b="1" dirty="0">
                <a:latin typeface="Roboto Condensed Light"/>
                <a:ea typeface="Roboto Condensed Light"/>
                <a:cs typeface="Roboto Condensed Light"/>
              </a:rPr>
              <a:t>Team 23</a:t>
            </a:r>
          </a:p>
          <a:p>
            <a:r>
              <a:rPr lang="en-US" sz="2000" dirty="0">
                <a:latin typeface="Roboto Condensed Light"/>
                <a:ea typeface="Roboto Condensed Light"/>
                <a:cs typeface="Roboto Condensed Light"/>
              </a:rPr>
              <a:t>Sanjana Garg, </a:t>
            </a:r>
            <a:r>
              <a:rPr lang="en-US" sz="2000" dirty="0" err="1">
                <a:latin typeface="Roboto Condensed Light"/>
                <a:ea typeface="Roboto Condensed Light"/>
                <a:cs typeface="Roboto Condensed Light"/>
              </a:rPr>
              <a:t>Tianyi</a:t>
            </a:r>
            <a:r>
              <a:rPr lang="en-US" sz="2000" dirty="0">
                <a:latin typeface="Roboto Condensed Light"/>
                <a:ea typeface="Roboto Condensed Light"/>
                <a:cs typeface="Roboto Condensed Light"/>
              </a:rPr>
              <a:t> Liu, </a:t>
            </a:r>
            <a:r>
              <a:rPr lang="en-US" sz="2000" dirty="0" err="1">
                <a:latin typeface="Roboto Condensed Light"/>
                <a:ea typeface="Roboto Condensed Light"/>
                <a:cs typeface="Roboto Condensed Light"/>
              </a:rPr>
              <a:t>Santyblesson</a:t>
            </a:r>
            <a:r>
              <a:rPr lang="en-US" sz="2000" dirty="0">
                <a:latin typeface="Roboto Condensed Light"/>
                <a:ea typeface="Roboto Condensed Light"/>
                <a:cs typeface="Roboto Condensed Light"/>
              </a:rPr>
              <a:t> </a:t>
            </a:r>
            <a:r>
              <a:rPr lang="en-US" sz="2000" dirty="0" err="1">
                <a:latin typeface="Roboto Condensed Light"/>
                <a:ea typeface="Roboto Condensed Light"/>
                <a:cs typeface="Roboto Condensed Light"/>
              </a:rPr>
              <a:t>Pushparaj</a:t>
            </a:r>
            <a:r>
              <a:rPr lang="en-US" sz="2000" dirty="0">
                <a:latin typeface="Roboto Condensed Light"/>
                <a:ea typeface="Roboto Condensed Light"/>
                <a:cs typeface="Roboto Condensed Light"/>
              </a:rPr>
              <a:t>, Shashank Rajkumar, Sagarika Srishti</a:t>
            </a:r>
          </a:p>
        </p:txBody>
      </p:sp>
    </p:spTree>
    <p:extLst>
      <p:ext uri="{BB962C8B-B14F-4D97-AF65-F5344CB8AC3E}">
        <p14:creationId xmlns:p14="http://schemas.microsoft.com/office/powerpoint/2010/main" val="2789775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981AC-8EA0-4385-B440-4A82F48992E9}"/>
              </a:ext>
            </a:extLst>
          </p:cNvPr>
          <p:cNvSpPr>
            <a:spLocks noGrp="1"/>
          </p:cNvSpPr>
          <p:nvPr>
            <p:ph type="title"/>
          </p:nvPr>
        </p:nvSpPr>
        <p:spPr/>
        <p:txBody>
          <a:bodyPr/>
          <a:lstStyle/>
          <a:p>
            <a:r>
              <a:rPr lang="en-US" dirty="0">
                <a:latin typeface="Roboto"/>
                <a:ea typeface="Roboto"/>
                <a:cs typeface="Roboto"/>
              </a:rPr>
              <a:t>Video Link</a:t>
            </a:r>
            <a:endParaRPr lang="en-US" dirty="0"/>
          </a:p>
        </p:txBody>
      </p:sp>
      <p:sp>
        <p:nvSpPr>
          <p:cNvPr id="3" name="Content Placeholder 2">
            <a:extLst>
              <a:ext uri="{FF2B5EF4-FFF2-40B4-BE49-F238E27FC236}">
                <a16:creationId xmlns:a16="http://schemas.microsoft.com/office/drawing/2014/main" id="{25C07B59-661D-4B82-8E76-AEB45F321452}"/>
              </a:ext>
            </a:extLst>
          </p:cNvPr>
          <p:cNvSpPr>
            <a:spLocks noGrp="1"/>
          </p:cNvSpPr>
          <p:nvPr>
            <p:ph sz="half" idx="1"/>
          </p:nvPr>
        </p:nvSpPr>
        <p:spPr>
          <a:xfrm>
            <a:off x="284285" y="1215483"/>
            <a:ext cx="7831014" cy="4961480"/>
          </a:xfrm>
        </p:spPr>
        <p:txBody>
          <a:bodyPr vert="horz" lIns="91440" tIns="45720" rIns="91440" bIns="45720" rtlCol="0" anchor="t">
            <a:normAutofit/>
          </a:bodyPr>
          <a:lstStyle/>
          <a:p>
            <a:r>
              <a:rPr lang="en-US" dirty="0">
                <a:hlinkClick r:id="rId2"/>
              </a:rPr>
              <a:t>https://github.com/sanjanag/book-recommendation/blob/master/ProjectProposal</a:t>
            </a:r>
            <a:r>
              <a:rPr lang="en-US">
                <a:hlinkClick r:id="rId2"/>
              </a:rPr>
              <a:t>/ProposalTeam23.mov</a:t>
            </a:r>
            <a:endParaRPr lang="en-US"/>
          </a:p>
        </p:txBody>
      </p:sp>
    </p:spTree>
    <p:extLst>
      <p:ext uri="{BB962C8B-B14F-4D97-AF65-F5344CB8AC3E}">
        <p14:creationId xmlns:p14="http://schemas.microsoft.com/office/powerpoint/2010/main" val="3890031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E88D0-9871-4745-8890-E41486FDC046}"/>
              </a:ext>
            </a:extLst>
          </p:cNvPr>
          <p:cNvSpPr>
            <a:spLocks noGrp="1"/>
          </p:cNvSpPr>
          <p:nvPr>
            <p:ph type="title"/>
          </p:nvPr>
        </p:nvSpPr>
        <p:spPr/>
        <p:txBody>
          <a:bodyPr/>
          <a:lstStyle/>
          <a:p>
            <a:r>
              <a:rPr lang="en-US" dirty="0"/>
              <a:t>Introduction/Background</a:t>
            </a:r>
          </a:p>
        </p:txBody>
      </p:sp>
      <p:sp>
        <p:nvSpPr>
          <p:cNvPr id="3" name="Content Placeholder 2">
            <a:extLst>
              <a:ext uri="{FF2B5EF4-FFF2-40B4-BE49-F238E27FC236}">
                <a16:creationId xmlns:a16="http://schemas.microsoft.com/office/drawing/2014/main" id="{A60821C5-B8C7-D641-B954-D2034C26B0FA}"/>
              </a:ext>
            </a:extLst>
          </p:cNvPr>
          <p:cNvSpPr>
            <a:spLocks noGrp="1"/>
          </p:cNvSpPr>
          <p:nvPr>
            <p:ph sz="half" idx="1"/>
          </p:nvPr>
        </p:nvSpPr>
        <p:spPr>
          <a:xfrm>
            <a:off x="284285" y="1215483"/>
            <a:ext cx="8369858" cy="4961480"/>
          </a:xfrm>
        </p:spPr>
        <p:txBody>
          <a:bodyPr/>
          <a:lstStyle/>
          <a:p>
            <a:r>
              <a:rPr lang="en-US" dirty="0"/>
              <a:t>Large scale Recommender Systems</a:t>
            </a:r>
          </a:p>
          <a:p>
            <a:pPr lvl="1"/>
            <a:r>
              <a:rPr lang="en-US" dirty="0"/>
              <a:t>Netflix</a:t>
            </a:r>
          </a:p>
          <a:p>
            <a:pPr lvl="1"/>
            <a:r>
              <a:rPr lang="en-US" dirty="0"/>
              <a:t>YouTube</a:t>
            </a:r>
          </a:p>
          <a:p>
            <a:pPr lvl="1"/>
            <a:r>
              <a:rPr lang="en-US" dirty="0"/>
              <a:t>Amazon</a:t>
            </a:r>
          </a:p>
          <a:p>
            <a:r>
              <a:rPr lang="en-US" dirty="0"/>
              <a:t>Recommender System approaches</a:t>
            </a:r>
          </a:p>
          <a:p>
            <a:pPr lvl="1"/>
            <a:r>
              <a:rPr lang="en-US" dirty="0"/>
              <a:t>Collaborative filtering</a:t>
            </a:r>
          </a:p>
          <a:p>
            <a:pPr lvl="1"/>
            <a:r>
              <a:rPr lang="en-US" dirty="0"/>
              <a:t>Content-based filtering</a:t>
            </a:r>
          </a:p>
          <a:p>
            <a:pPr lvl="1"/>
            <a:r>
              <a:rPr lang="en-US" dirty="0"/>
              <a:t>Knowledge based </a:t>
            </a:r>
          </a:p>
          <a:p>
            <a:pPr lvl="1"/>
            <a:r>
              <a:rPr lang="en-US" dirty="0"/>
              <a:t>Hybrid approaches</a:t>
            </a:r>
          </a:p>
          <a:p>
            <a:r>
              <a:rPr lang="en-US" dirty="0"/>
              <a:t>What is Goodreads?</a:t>
            </a:r>
          </a:p>
          <a:p>
            <a:pPr marL="457200" lvl="1" indent="0">
              <a:buNone/>
            </a:pPr>
            <a:endParaRPr lang="en-US" dirty="0"/>
          </a:p>
          <a:p>
            <a:pPr marL="457200" lvl="1" indent="0">
              <a:buNone/>
            </a:pPr>
            <a:endParaRPr lang="en-US" dirty="0"/>
          </a:p>
        </p:txBody>
      </p:sp>
      <p:pic>
        <p:nvPicPr>
          <p:cNvPr id="6" name="Picture 5">
            <a:extLst>
              <a:ext uri="{FF2B5EF4-FFF2-40B4-BE49-F238E27FC236}">
                <a16:creationId xmlns:a16="http://schemas.microsoft.com/office/drawing/2014/main" id="{7BB038F3-4F77-8542-B055-D77BD54708C0}"/>
              </a:ext>
            </a:extLst>
          </p:cNvPr>
          <p:cNvPicPr>
            <a:picLocks noChangeAspect="1"/>
          </p:cNvPicPr>
          <p:nvPr/>
        </p:nvPicPr>
        <p:blipFill>
          <a:blip r:embed="rId3"/>
          <a:stretch>
            <a:fillRect/>
          </a:stretch>
        </p:blipFill>
        <p:spPr>
          <a:xfrm>
            <a:off x="4754880" y="4330954"/>
            <a:ext cx="3383787" cy="1646843"/>
          </a:xfrm>
          <a:prstGeom prst="rect">
            <a:avLst/>
          </a:prstGeom>
        </p:spPr>
      </p:pic>
    </p:spTree>
    <p:extLst>
      <p:ext uri="{BB962C8B-B14F-4D97-AF65-F5344CB8AC3E}">
        <p14:creationId xmlns:p14="http://schemas.microsoft.com/office/powerpoint/2010/main" val="227825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BCA5A-EB01-EB42-BF50-B7687ABEF55E}"/>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1E8E6261-4247-D342-A5C7-C11F27FB4E93}"/>
              </a:ext>
            </a:extLst>
          </p:cNvPr>
          <p:cNvSpPr>
            <a:spLocks noGrp="1"/>
          </p:cNvSpPr>
          <p:nvPr>
            <p:ph sz="half" idx="1"/>
          </p:nvPr>
        </p:nvSpPr>
        <p:spPr>
          <a:xfrm>
            <a:off x="284285" y="1215483"/>
            <a:ext cx="8021515" cy="4961480"/>
          </a:xfrm>
        </p:spPr>
        <p:txBody>
          <a:bodyPr/>
          <a:lstStyle/>
          <a:p>
            <a:r>
              <a:rPr lang="en-US" dirty="0"/>
              <a:t>Goodreads Recommendations</a:t>
            </a:r>
          </a:p>
          <a:p>
            <a:pPr lvl="1"/>
            <a:r>
              <a:rPr lang="en-US" dirty="0"/>
              <a:t>Recommend top N books based on prior user interactions with books</a:t>
            </a:r>
          </a:p>
          <a:p>
            <a:pPr lvl="1"/>
            <a:r>
              <a:rPr lang="en-US" dirty="0"/>
              <a:t>Predict book ratings given its attributes</a:t>
            </a:r>
          </a:p>
        </p:txBody>
      </p:sp>
      <p:pic>
        <p:nvPicPr>
          <p:cNvPr id="5" name="Picture 4">
            <a:extLst>
              <a:ext uri="{FF2B5EF4-FFF2-40B4-BE49-F238E27FC236}">
                <a16:creationId xmlns:a16="http://schemas.microsoft.com/office/drawing/2014/main" id="{57D6058E-C6F4-CA47-9861-5DB8BE8AAF6B}"/>
              </a:ext>
            </a:extLst>
          </p:cNvPr>
          <p:cNvPicPr>
            <a:picLocks noChangeAspect="1"/>
          </p:cNvPicPr>
          <p:nvPr/>
        </p:nvPicPr>
        <p:blipFill>
          <a:blip r:embed="rId3"/>
          <a:stretch>
            <a:fillRect/>
          </a:stretch>
        </p:blipFill>
        <p:spPr>
          <a:xfrm>
            <a:off x="2273300" y="3096260"/>
            <a:ext cx="4902200" cy="2159000"/>
          </a:xfrm>
          <a:prstGeom prst="rect">
            <a:avLst/>
          </a:prstGeom>
        </p:spPr>
      </p:pic>
    </p:spTree>
    <p:extLst>
      <p:ext uri="{BB962C8B-B14F-4D97-AF65-F5344CB8AC3E}">
        <p14:creationId xmlns:p14="http://schemas.microsoft.com/office/powerpoint/2010/main" val="3526959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2ADB4-9718-E947-9963-CFEED122800C}"/>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A3A7EFF9-FA98-0345-8473-E51F0D07BCBF}"/>
              </a:ext>
            </a:extLst>
          </p:cNvPr>
          <p:cNvSpPr>
            <a:spLocks noGrp="1"/>
          </p:cNvSpPr>
          <p:nvPr>
            <p:ph sz="half" idx="1"/>
          </p:nvPr>
        </p:nvSpPr>
        <p:spPr>
          <a:xfrm>
            <a:off x="284284" y="1215483"/>
            <a:ext cx="8315429" cy="4961480"/>
          </a:xfrm>
        </p:spPr>
        <p:txBody>
          <a:bodyPr/>
          <a:lstStyle/>
          <a:p>
            <a:r>
              <a:rPr lang="en-US" dirty="0"/>
              <a:t>Datasets</a:t>
            </a:r>
          </a:p>
          <a:p>
            <a:pPr lvl="1"/>
            <a:r>
              <a:rPr lang="en-US" dirty="0"/>
              <a:t>Goodreads Dataset (UCSD)</a:t>
            </a:r>
          </a:p>
          <a:p>
            <a:pPr lvl="2"/>
            <a:r>
              <a:rPr lang="en-US" b="1" dirty="0"/>
              <a:t>2,360,655 books </a:t>
            </a:r>
            <a:r>
              <a:rPr lang="en-US" dirty="0"/>
              <a:t>(1,521,962 works, 400,390 book series, 829,529 authors)</a:t>
            </a:r>
          </a:p>
          <a:p>
            <a:pPr lvl="2"/>
            <a:r>
              <a:rPr lang="en-US" b="1" dirty="0"/>
              <a:t>876,145 users</a:t>
            </a:r>
            <a:r>
              <a:rPr lang="en-US" dirty="0"/>
              <a:t>; 228,648,342 user-book interactions in users' shelves</a:t>
            </a:r>
          </a:p>
          <a:p>
            <a:r>
              <a:rPr lang="en-US" dirty="0"/>
              <a:t>Supervised ML</a:t>
            </a:r>
          </a:p>
          <a:p>
            <a:pPr lvl="1"/>
            <a:r>
              <a:rPr lang="en-US" dirty="0"/>
              <a:t>Predict average rating of book</a:t>
            </a:r>
          </a:p>
          <a:p>
            <a:pPr lvl="2"/>
            <a:r>
              <a:rPr lang="en-US" dirty="0"/>
              <a:t>Linear Regression baseline</a:t>
            </a:r>
          </a:p>
          <a:p>
            <a:pPr lvl="2"/>
            <a:r>
              <a:rPr lang="en-US" dirty="0"/>
              <a:t>Neural Networks</a:t>
            </a:r>
          </a:p>
          <a:p>
            <a:pPr lvl="2"/>
            <a:r>
              <a:rPr lang="en-US" dirty="0"/>
              <a:t>Input features tweaking</a:t>
            </a:r>
          </a:p>
        </p:txBody>
      </p:sp>
    </p:spTree>
    <p:extLst>
      <p:ext uri="{BB962C8B-B14F-4D97-AF65-F5344CB8AC3E}">
        <p14:creationId xmlns:p14="http://schemas.microsoft.com/office/powerpoint/2010/main" val="511545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2ADB4-9718-E947-9963-CFEED122800C}"/>
              </a:ext>
            </a:extLst>
          </p:cNvPr>
          <p:cNvSpPr>
            <a:spLocks noGrp="1"/>
          </p:cNvSpPr>
          <p:nvPr>
            <p:ph type="title"/>
          </p:nvPr>
        </p:nvSpPr>
        <p:spPr/>
        <p:txBody>
          <a:bodyPr/>
          <a:lstStyle/>
          <a:p>
            <a:r>
              <a:rPr lang="en-US" dirty="0"/>
              <a:t>Methodology</a:t>
            </a:r>
          </a:p>
        </p:txBody>
      </p:sp>
      <p:sp>
        <p:nvSpPr>
          <p:cNvPr id="5" name="Content Placeholder 3">
            <a:extLst>
              <a:ext uri="{FF2B5EF4-FFF2-40B4-BE49-F238E27FC236}">
                <a16:creationId xmlns:a16="http://schemas.microsoft.com/office/drawing/2014/main" id="{821B72B4-9715-AA4A-9A35-335215F324DB}"/>
              </a:ext>
            </a:extLst>
          </p:cNvPr>
          <p:cNvSpPr txBox="1">
            <a:spLocks/>
          </p:cNvSpPr>
          <p:nvPr/>
        </p:nvSpPr>
        <p:spPr>
          <a:xfrm>
            <a:off x="5279571" y="1215483"/>
            <a:ext cx="3578679" cy="49614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7" name="Content Placeholder 6">
            <a:extLst>
              <a:ext uri="{FF2B5EF4-FFF2-40B4-BE49-F238E27FC236}">
                <a16:creationId xmlns:a16="http://schemas.microsoft.com/office/drawing/2014/main" id="{9FB8604E-B4A9-2543-B22E-D2E72E80EF03}"/>
              </a:ext>
            </a:extLst>
          </p:cNvPr>
          <p:cNvSpPr>
            <a:spLocks noGrp="1"/>
          </p:cNvSpPr>
          <p:nvPr>
            <p:ph sz="half" idx="1"/>
          </p:nvPr>
        </p:nvSpPr>
        <p:spPr>
          <a:xfrm>
            <a:off x="284285" y="1215483"/>
            <a:ext cx="8043286" cy="4961480"/>
          </a:xfrm>
        </p:spPr>
        <p:txBody>
          <a:bodyPr/>
          <a:lstStyle/>
          <a:p>
            <a:r>
              <a:rPr lang="en-US" dirty="0"/>
              <a:t>Unsupervised ML</a:t>
            </a:r>
          </a:p>
          <a:p>
            <a:pPr lvl="1"/>
            <a:r>
              <a:rPr lang="en-US" dirty="0"/>
              <a:t>Content-based filtering</a:t>
            </a:r>
          </a:p>
          <a:p>
            <a:pPr lvl="1"/>
            <a:r>
              <a:rPr lang="en-US" dirty="0"/>
              <a:t>Collaborative filtering</a:t>
            </a:r>
          </a:p>
          <a:p>
            <a:pPr lvl="1"/>
            <a:endParaRPr lang="en-US" dirty="0"/>
          </a:p>
          <a:p>
            <a:r>
              <a:rPr lang="en-US" dirty="0"/>
              <a:t>Evaluation</a:t>
            </a:r>
          </a:p>
          <a:p>
            <a:pPr lvl="1"/>
            <a:r>
              <a:rPr lang="en-US" dirty="0"/>
              <a:t>Root-Mean-Squared-Error (RMSE) for rating prediction algorithm</a:t>
            </a:r>
          </a:p>
          <a:p>
            <a:pPr lvl="1"/>
            <a:r>
              <a:rPr lang="en-US" dirty="0"/>
              <a:t>Normalized-Discounted-Cumulative-Gain for recommendation evaluation</a:t>
            </a:r>
          </a:p>
          <a:p>
            <a:endParaRPr lang="en-US" dirty="0"/>
          </a:p>
        </p:txBody>
      </p:sp>
    </p:spTree>
    <p:extLst>
      <p:ext uri="{BB962C8B-B14F-4D97-AF65-F5344CB8AC3E}">
        <p14:creationId xmlns:p14="http://schemas.microsoft.com/office/powerpoint/2010/main" val="3520498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BF490-E8B7-834C-9ACE-29B3207B6928}"/>
              </a:ext>
            </a:extLst>
          </p:cNvPr>
          <p:cNvSpPr>
            <a:spLocks noGrp="1"/>
          </p:cNvSpPr>
          <p:nvPr>
            <p:ph type="title"/>
          </p:nvPr>
        </p:nvSpPr>
        <p:spPr/>
        <p:txBody>
          <a:bodyPr/>
          <a:lstStyle/>
          <a:p>
            <a:r>
              <a:rPr lang="en-US" dirty="0"/>
              <a:t>Results and Discussion</a:t>
            </a:r>
          </a:p>
        </p:txBody>
      </p:sp>
      <p:sp>
        <p:nvSpPr>
          <p:cNvPr id="3" name="Content Placeholder 2">
            <a:extLst>
              <a:ext uri="{FF2B5EF4-FFF2-40B4-BE49-F238E27FC236}">
                <a16:creationId xmlns:a16="http://schemas.microsoft.com/office/drawing/2014/main" id="{401130C8-6825-4B4B-B3A6-F4CC5CF32ACE}"/>
              </a:ext>
            </a:extLst>
          </p:cNvPr>
          <p:cNvSpPr>
            <a:spLocks noGrp="1"/>
          </p:cNvSpPr>
          <p:nvPr>
            <p:ph sz="half" idx="1"/>
          </p:nvPr>
        </p:nvSpPr>
        <p:spPr>
          <a:xfrm>
            <a:off x="284285" y="1215483"/>
            <a:ext cx="8572500" cy="4961480"/>
          </a:xfrm>
        </p:spPr>
        <p:txBody>
          <a:bodyPr/>
          <a:lstStyle/>
          <a:p>
            <a:r>
              <a:rPr lang="en-US" dirty="0"/>
              <a:t>Hypotheses:</a:t>
            </a:r>
          </a:p>
          <a:p>
            <a:pPr lvl="1"/>
            <a:r>
              <a:rPr lang="en-US" dirty="0"/>
              <a:t>Combination of metadata and text features gives superior results</a:t>
            </a:r>
          </a:p>
          <a:p>
            <a:pPr lvl="1"/>
            <a:r>
              <a:rPr lang="en-US" dirty="0"/>
              <a:t>Content-based filtering approach might be better at predicting individual user ratings since they are specific to a user</a:t>
            </a:r>
          </a:p>
          <a:p>
            <a:pPr lvl="1"/>
            <a:r>
              <a:rPr lang="en-US" dirty="0"/>
              <a:t>The collaborative filtering approach is more diverse than content-based filtering since it models user behavior instead of a specific user </a:t>
            </a:r>
          </a:p>
        </p:txBody>
      </p:sp>
    </p:spTree>
    <p:extLst>
      <p:ext uri="{BB962C8B-B14F-4D97-AF65-F5344CB8AC3E}">
        <p14:creationId xmlns:p14="http://schemas.microsoft.com/office/powerpoint/2010/main" val="3773922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7E64A-F6CB-7F44-AD7D-CEA61BBAF6BC}"/>
              </a:ext>
            </a:extLst>
          </p:cNvPr>
          <p:cNvSpPr>
            <a:spLocks noGrp="1"/>
          </p:cNvSpPr>
          <p:nvPr>
            <p:ph type="title"/>
          </p:nvPr>
        </p:nvSpPr>
        <p:spPr>
          <a:xfrm>
            <a:off x="147527" y="2921619"/>
            <a:ext cx="8572500" cy="1014761"/>
          </a:xfrm>
        </p:spPr>
        <p:txBody>
          <a:bodyPr/>
          <a:lstStyle/>
          <a:p>
            <a:pPr algn="ctr"/>
            <a:r>
              <a:rPr lang="en-US"/>
              <a:t>Thank You</a:t>
            </a:r>
          </a:p>
        </p:txBody>
      </p:sp>
      <p:sp>
        <p:nvSpPr>
          <p:cNvPr id="5" name="Slide Number Placeholder 4">
            <a:extLst>
              <a:ext uri="{FF2B5EF4-FFF2-40B4-BE49-F238E27FC236}">
                <a16:creationId xmlns:a16="http://schemas.microsoft.com/office/drawing/2014/main" id="{5BE053B4-8D88-2E4A-B3E8-89F51856479B}"/>
              </a:ext>
            </a:extLst>
          </p:cNvPr>
          <p:cNvSpPr>
            <a:spLocks noGrp="1"/>
          </p:cNvSpPr>
          <p:nvPr>
            <p:ph type="sldNum" sz="quarter" idx="12"/>
          </p:nvPr>
        </p:nvSpPr>
        <p:spPr/>
        <p:txBody>
          <a:bodyPr/>
          <a:lstStyle/>
          <a:p>
            <a:fld id="{AE678206-0642-9F48-9727-6B519CB285FA}" type="slidenum">
              <a:rPr lang="en-US" smtClean="0"/>
              <a:t>8</a:t>
            </a:fld>
            <a:endParaRPr lang="en-US"/>
          </a:p>
        </p:txBody>
      </p:sp>
    </p:spTree>
    <p:extLst>
      <p:ext uri="{BB962C8B-B14F-4D97-AF65-F5344CB8AC3E}">
        <p14:creationId xmlns:p14="http://schemas.microsoft.com/office/powerpoint/2010/main" val="3978403976"/>
      </p:ext>
    </p:extLst>
  </p:cSld>
  <p:clrMapOvr>
    <a:masterClrMapping/>
  </p:clrMapOvr>
  <mc:AlternateContent xmlns:mc="http://schemas.openxmlformats.org/markup-compatibility/2006" xmlns:p14="http://schemas.microsoft.com/office/powerpoint/2010/main">
    <mc:Choice Requires="p14">
      <p:transition spd="slow" p14:dur="2000" advTm="13694"/>
    </mc:Choice>
    <mc:Fallback xmlns="">
      <p:transition spd="slow" advTm="13694"/>
    </mc:Fallback>
  </mc:AlternateContent>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Custom 1">
      <a:dk1>
        <a:sysClr val="windowText" lastClr="000000"/>
      </a:dk1>
      <a:lt1>
        <a:sysClr val="window" lastClr="FFFFFF"/>
      </a:lt1>
      <a:dk2>
        <a:srgbClr val="44546A"/>
      </a:dk2>
      <a:lt2>
        <a:srgbClr val="E7E6E6"/>
      </a:lt2>
      <a:accent1>
        <a:srgbClr val="4472C4"/>
      </a:accent1>
      <a:accent2>
        <a:srgbClr val="A7934B"/>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F468339A9560148BB7F4E796A4C28A4" ma:contentTypeVersion="2" ma:contentTypeDescription="Create a new document." ma:contentTypeScope="" ma:versionID="7d7b77dcb8f51ee9b52d0c04208d124b">
  <xsd:schema xmlns:xsd="http://www.w3.org/2001/XMLSchema" xmlns:xs="http://www.w3.org/2001/XMLSchema" xmlns:p="http://schemas.microsoft.com/office/2006/metadata/properties" xmlns:ns2="93fc339f-69b8-4a0c-bdba-21eaf695e973" targetNamespace="http://schemas.microsoft.com/office/2006/metadata/properties" ma:root="true" ma:fieldsID="fef7b1349add22809b6de07356dc7ae0" ns2:_="">
    <xsd:import namespace="93fc339f-69b8-4a0c-bdba-21eaf695e97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fc339f-69b8-4a0c-bdba-21eaf695e9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C24E79A-619A-4865-ACDE-32DEB60FD4C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3fc339f-69b8-4a0c-bdba-21eaf695e97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FC0D41A-25EE-435E-8B7A-B0BB283C77B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93fc339f-69b8-4a0c-bdba-21eaf695e973"/>
    <ds:schemaRef ds:uri="http://www.w3.org/XML/1998/namespace"/>
    <ds:schemaRef ds:uri="http://purl.org/dc/dcmitype/"/>
  </ds:schemaRefs>
</ds:datastoreItem>
</file>

<file path=customXml/itemProps3.xml><?xml version="1.0" encoding="utf-8"?>
<ds:datastoreItem xmlns:ds="http://schemas.openxmlformats.org/officeDocument/2006/customXml" ds:itemID="{58659C8A-8C0C-4211-8129-F90BBC286E2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2015_editable_slide_template</Template>
  <TotalTime>363</TotalTime>
  <Words>683</Words>
  <Application>Microsoft Macintosh PowerPoint</Application>
  <PresentationFormat>On-screen Show (4:3)</PresentationFormat>
  <Paragraphs>69</Paragraphs>
  <Slides>8</Slides>
  <Notes>6</Notes>
  <HiddenSlides>1</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8</vt:i4>
      </vt:variant>
    </vt:vector>
  </HeadingPairs>
  <TitlesOfParts>
    <vt:vector size="15" baseType="lpstr">
      <vt:lpstr>Roboto Condensed Light</vt:lpstr>
      <vt:lpstr>Roboto</vt:lpstr>
      <vt:lpstr>Calibri</vt:lpstr>
      <vt:lpstr>Arial</vt:lpstr>
      <vt:lpstr>Custom Design</vt:lpstr>
      <vt:lpstr>1_Custom Design</vt:lpstr>
      <vt:lpstr>2_Custom Design</vt:lpstr>
      <vt:lpstr>CS7641 Machine Learning  Goodreads Recommendation System Project Proposal</vt:lpstr>
      <vt:lpstr>Video Link</vt:lpstr>
      <vt:lpstr>Introduction/Background</vt:lpstr>
      <vt:lpstr>Problem Statement</vt:lpstr>
      <vt:lpstr>Methodology</vt:lpstr>
      <vt:lpstr>Methodology</vt:lpstr>
      <vt:lpstr>Results and Discussion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Pushparaj, Santyblesson</cp:lastModifiedBy>
  <cp:revision>87</cp:revision>
  <dcterms:created xsi:type="dcterms:W3CDTF">2016-03-09T16:46:53Z</dcterms:created>
  <dcterms:modified xsi:type="dcterms:W3CDTF">2020-10-01T22:28:30Z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0x0101002F468339A9560148BB7F4E796A4C28A4</vt:lpwstr>
  </property>
</Properties>
</file>

<file path=docProps/thumbnail.jpeg>
</file>